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23/04/1441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23/04/1441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23/04/1441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23/04/1441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23/04/1441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23/04/1441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23/04/1441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JO" sz="2400" b="1" dirty="0"/>
              <a:t>حوســـبة </a:t>
            </a:r>
            <a:r>
              <a:rPr lang="ar-JO" sz="2400" b="1" dirty="0" smtClean="0"/>
              <a:t>الإعـــــارة </a:t>
            </a:r>
            <a:r>
              <a:rPr lang="en-US" sz="2400" b="1" dirty="0" smtClean="0"/>
              <a:t>Computerized </a:t>
            </a:r>
            <a:r>
              <a:rPr lang="en-US" sz="2400" b="1" dirty="0"/>
              <a:t>Circulation</a:t>
            </a:r>
            <a:r>
              <a:rPr lang="en-US" sz="2400" dirty="0"/>
              <a:t/>
            </a:r>
            <a:br>
              <a:rPr lang="en-US" sz="2400" dirty="0"/>
            </a:br>
            <a:endParaRPr lang="ar-JO" sz="24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ar-JO" b="1" dirty="0"/>
              <a:t>وظائف نظام الإعارة المحوسب وقابلياته:</a:t>
            </a:r>
            <a:r>
              <a:rPr lang="ar-JO" dirty="0"/>
              <a:t/>
            </a:r>
            <a:br>
              <a:rPr lang="ar-JO" dirty="0"/>
            </a:br>
            <a:r>
              <a:rPr lang="ar-JO" b="1" dirty="0"/>
              <a:t>ابتداءاً لابد من الإشارة إلى أنه يطلق على نظام حوسبة الإعارة عادة نظام السيطرة على الإعارة </a:t>
            </a:r>
            <a:r>
              <a:rPr lang="en-US" b="1" dirty="0"/>
              <a:t>Circulation Control System. </a:t>
            </a:r>
            <a:r>
              <a:rPr lang="ar-JO" b="1" dirty="0"/>
              <a:t>وإن أي حزمة برمجية (</a:t>
            </a:r>
            <a:r>
              <a:rPr lang="en-US" b="1" dirty="0"/>
              <a:t>Package) </a:t>
            </a:r>
            <a:r>
              <a:rPr lang="ar-JO" b="1" dirty="0"/>
              <a:t>جاهزة للسيطرة على الإعارة أو نظام يطور محلياً (</a:t>
            </a:r>
            <a:r>
              <a:rPr lang="en-US" b="1" dirty="0"/>
              <a:t>tailored ) </a:t>
            </a:r>
            <a:r>
              <a:rPr lang="ar-JO" b="1" dirty="0"/>
              <a:t>يجب أن يؤدي الوظائف الأساسية التالية :</a:t>
            </a:r>
            <a:r>
              <a:rPr lang="ar-JO" dirty="0"/>
              <a:t/>
            </a:r>
            <a:br>
              <a:rPr lang="ar-JO" dirty="0"/>
            </a:br>
            <a:r>
              <a:rPr lang="ar-JO" b="1" dirty="0"/>
              <a:t>1- يمكن المستفيدين من استعارة كل أنواع مصادر المعلومات الموجودة في المكتبة ( </a:t>
            </a:r>
            <a:r>
              <a:rPr lang="en-US" b="1" dirty="0"/>
              <a:t>check – out ).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2- </a:t>
            </a:r>
            <a:r>
              <a:rPr lang="ar-JO" b="1" dirty="0"/>
              <a:t>إمكانية السيطرة على إرجاع هذه المصادر ( </a:t>
            </a:r>
            <a:r>
              <a:rPr lang="en-US" b="1" dirty="0"/>
              <a:t>check- in </a:t>
            </a:r>
            <a:r>
              <a:rPr lang="en-US" b="1" dirty="0" smtClean="0"/>
              <a:t>).</a:t>
            </a:r>
            <a:endParaRPr lang="ar-JO" b="1" dirty="0" smtClean="0"/>
          </a:p>
          <a:p>
            <a:r>
              <a:rPr lang="en-US" b="1" dirty="0"/>
              <a:t>3- </a:t>
            </a:r>
            <a:r>
              <a:rPr lang="ar-JO" b="1" dirty="0"/>
              <a:t>إمكانية تحديد الوقت المتاح لإبقاء المادة المستعارة مع المستعير (تجديد </a:t>
            </a:r>
            <a:r>
              <a:rPr lang="en-US" b="1" dirty="0"/>
              <a:t>renewal ).</a:t>
            </a:r>
            <a:r>
              <a:rPr lang="en-US" dirty="0"/>
              <a:t/>
            </a:r>
            <a:br>
              <a:rPr lang="en-US" dirty="0"/>
            </a:b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4093457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/>
              <a:t>4- </a:t>
            </a:r>
            <a:r>
              <a:rPr lang="ar-JO" b="1" dirty="0"/>
              <a:t>إمكانية تحديد متطلبات ورغبات المستفيدين في مصادر معلومات ثم استعارتها والسيطرة على إعادتها ثم إعارتها إلى من يحتاجها لاحقاً ( حجر </a:t>
            </a:r>
            <a:r>
              <a:rPr lang="en-US" b="1" dirty="0"/>
              <a:t>reserve )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5- </a:t>
            </a:r>
            <a:r>
              <a:rPr lang="ar-JO" b="1" dirty="0"/>
              <a:t>لمتابعة المصادر التي كان لا بد من إرجاعها وانتهى وقت استعارتها ( المتأخرة </a:t>
            </a:r>
            <a:r>
              <a:rPr lang="en-US" b="1" dirty="0"/>
              <a:t>Overdue)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6- </a:t>
            </a:r>
            <a:r>
              <a:rPr lang="ar-JO" b="1" dirty="0"/>
              <a:t>إمكانية توفير مصادر المعلومات المستفيدين من مكتبات أخرى لكون المصادر غير متوفرة في المكتبة (</a:t>
            </a:r>
            <a:r>
              <a:rPr lang="en-US" b="1" dirty="0"/>
              <a:t>Inter-Library Loan).</a:t>
            </a:r>
            <a:r>
              <a:rPr lang="en-US" dirty="0"/>
              <a:t/>
            </a:r>
            <a:br>
              <a:rPr lang="en-US" dirty="0"/>
            </a:br>
            <a:r>
              <a:rPr lang="ar-JO" b="1" dirty="0"/>
              <a:t>إن نظم السيطرة على الإعارة تمتاز بأنها لا تساعد الباحثين على الاسترجاع والبحث الآلي المباشر بقدر ما تهتم بتحديد مواقع المصادر ومتى يمكن الحصول عليها سواء من داخل المكتبة أو خاريجها.</a:t>
            </a:r>
            <a:r>
              <a:rPr lang="ar-JO" dirty="0"/>
              <a:t/>
            </a:r>
            <a:br>
              <a:rPr lang="ar-JO" dirty="0"/>
            </a:br>
            <a:r>
              <a:rPr lang="ar-JO" b="1" dirty="0"/>
              <a:t>وعند تحليل النظام إلى عناصره المختلفة فأن نظام السيطرة على الإعارة يعتمد على الآتي:</a:t>
            </a:r>
            <a:r>
              <a:rPr lang="ar-JO" dirty="0"/>
              <a:t/>
            </a:r>
            <a:br>
              <a:rPr lang="ar-JO" dirty="0"/>
            </a:br>
            <a:r>
              <a:rPr lang="ar-JO" b="1" dirty="0"/>
              <a:t>1- مجموعة المكتبة </a:t>
            </a:r>
            <a:r>
              <a:rPr lang="en-US" b="1" dirty="0"/>
              <a:t>Library Collection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2- </a:t>
            </a:r>
            <a:r>
              <a:rPr lang="ar-JO" b="1" dirty="0"/>
              <a:t>المستفيدون ( المستعيدون ) </a:t>
            </a:r>
            <a:r>
              <a:rPr lang="en-US" b="1" dirty="0"/>
              <a:t>Borrowers /Users</a:t>
            </a:r>
            <a:r>
              <a:rPr lang="en-US" dirty="0"/>
              <a:t/>
            </a:r>
            <a:br>
              <a:rPr lang="en-US" dirty="0"/>
            </a:br>
            <a:r>
              <a:rPr lang="ar-JO" b="1" dirty="0"/>
              <a:t>إذن فإن النظام يجب أن يضم الملفات (</a:t>
            </a:r>
            <a:r>
              <a:rPr lang="en-US" b="1" dirty="0"/>
              <a:t>Files) </a:t>
            </a:r>
            <a:r>
              <a:rPr lang="ar-JO" b="1" dirty="0"/>
              <a:t>التالية :</a:t>
            </a:r>
            <a:r>
              <a:rPr lang="ar-JO" dirty="0"/>
              <a:t/>
            </a:r>
            <a:br>
              <a:rPr lang="ar-JO" dirty="0"/>
            </a:b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1183792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ar-JO" b="1" dirty="0"/>
              <a:t>1- ملف المستعيدين </a:t>
            </a:r>
            <a:r>
              <a:rPr lang="en-US" b="1" dirty="0"/>
              <a:t>Borrowers File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2- </a:t>
            </a:r>
            <a:r>
              <a:rPr lang="ar-JO" b="1" dirty="0"/>
              <a:t>ملف المعلومات البيليوغرافية الخاصة بالمجموعة</a:t>
            </a:r>
            <a:r>
              <a:rPr lang="en-US" b="1" dirty="0"/>
              <a:t>Bibliographical Record </a:t>
            </a:r>
            <a:r>
              <a:rPr lang="ar-JO" b="1" dirty="0"/>
              <a:t>التي يمكن أو يسمح باستعارتها في أي مكتبة .</a:t>
            </a:r>
            <a:r>
              <a:rPr lang="ar-JO" dirty="0"/>
              <a:t/>
            </a:r>
            <a:br>
              <a:rPr lang="ar-JO" dirty="0"/>
            </a:br>
            <a:r>
              <a:rPr lang="ar-JO" b="1" dirty="0"/>
              <a:t>كما يجب أن يتمتع نظام الإعارة المحوسب بقابلية وإمكانية إضافة المعلومات والبيانات الجديدة الخاصة بكلا الملفين . لذا فإن النظام أو البرمجية المستخدمة يجب أن يكون باستطاعتها إسناد مثل هذه الفعاليات من خلال:</a:t>
            </a:r>
            <a:r>
              <a:rPr lang="ar-JO" dirty="0"/>
              <a:t/>
            </a:r>
            <a:br>
              <a:rPr lang="ar-JO" dirty="0"/>
            </a:br>
            <a:r>
              <a:rPr lang="ar-JO" b="1" dirty="0"/>
              <a:t>1- طباعة لوحات أرقام التصنيف التي تثبت على كعب الكتب </a:t>
            </a:r>
            <a:r>
              <a:rPr lang="en-US" b="1" dirty="0"/>
              <a:t>Spine Labels .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2- </a:t>
            </a:r>
            <a:r>
              <a:rPr lang="ar-JO" b="1" dirty="0"/>
              <a:t>طباعة وإنتاج الجيوب ( حسب النظام ) </a:t>
            </a:r>
            <a:r>
              <a:rPr lang="en-US" b="1" dirty="0"/>
              <a:t>Book pockets .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3- Barcodes system .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4- </a:t>
            </a:r>
            <a:r>
              <a:rPr lang="ar-JO" b="1" dirty="0"/>
              <a:t>أية إضافات أخرى للتعريف بالمطبوعات المستعارة .</a:t>
            </a:r>
            <a:r>
              <a:rPr lang="ar-JO" dirty="0"/>
              <a:t/>
            </a:r>
            <a:br>
              <a:rPr lang="ar-JO" dirty="0"/>
            </a:br>
            <a:r>
              <a:rPr lang="ar-JO" b="1" dirty="0"/>
              <a:t>5- </a:t>
            </a:r>
            <a:r>
              <a:rPr lang="en-US" b="1" dirty="0"/>
              <a:t>Borrowers Cards /Library Card / due-date slips ……</a:t>
            </a:r>
            <a:r>
              <a:rPr lang="ar-JO" b="1" dirty="0"/>
              <a:t>الخ</a:t>
            </a:r>
            <a:r>
              <a:rPr lang="ar-JO" dirty="0"/>
              <a:t/>
            </a:r>
            <a:br>
              <a:rPr lang="ar-JO" dirty="0"/>
            </a:br>
            <a:r>
              <a:rPr lang="ar-JO" b="1" dirty="0"/>
              <a:t>6- طباعة التقارير والمخرجات التالية :-</a:t>
            </a:r>
            <a:r>
              <a:rPr lang="ar-JO" dirty="0"/>
              <a:t/>
            </a:r>
            <a:br>
              <a:rPr lang="ar-JO" dirty="0"/>
            </a:b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1524325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ar-JO" b="1" dirty="0" smtClean="0"/>
              <a:t>أ</a:t>
            </a:r>
            <a:r>
              <a:rPr lang="ar-JO" b="1" dirty="0"/>
              <a:t>. التقارير الإحصائية من عدد المستفيدين حسب </a:t>
            </a:r>
            <a:r>
              <a:rPr lang="en-US" b="1" dirty="0"/>
              <a:t>data-due</a:t>
            </a:r>
            <a:r>
              <a:rPr lang="en-US" dirty="0"/>
              <a:t/>
            </a:r>
            <a:br>
              <a:rPr lang="en-US" dirty="0"/>
            </a:br>
            <a:r>
              <a:rPr lang="ar-JO" b="1" dirty="0"/>
              <a:t>ب. التقارير الإحصائية من عدد المتأخرين وأسماءهم.</a:t>
            </a:r>
            <a:r>
              <a:rPr lang="ar-JO" dirty="0"/>
              <a:t/>
            </a:r>
            <a:br>
              <a:rPr lang="ar-JO" dirty="0"/>
            </a:br>
            <a:r>
              <a:rPr lang="ar-JO" b="1" dirty="0"/>
              <a:t>ج. التقارير الإحصائية من عدد الكتب المستعارة في تواريخ محددة.</a:t>
            </a:r>
            <a:r>
              <a:rPr lang="ar-JO" dirty="0"/>
              <a:t/>
            </a:r>
            <a:br>
              <a:rPr lang="ar-JO" dirty="0"/>
            </a:br>
            <a:r>
              <a:rPr lang="ar-JO" b="1" dirty="0"/>
              <a:t>د. التقارير الإحصائية من عدد الكتب المستعارة لشخص / أشخاص عمودين</a:t>
            </a:r>
            <a:r>
              <a:rPr lang="ar-JO" dirty="0"/>
              <a:t/>
            </a:r>
            <a:br>
              <a:rPr lang="ar-JO" dirty="0"/>
            </a:br>
            <a:r>
              <a:rPr lang="ar-JO" b="1" dirty="0"/>
              <a:t>هـ. التقارير الإحصائية من عدد الكتب </a:t>
            </a:r>
            <a:r>
              <a:rPr lang="en-US" b="1" dirty="0"/>
              <a:t>overdue (</a:t>
            </a:r>
            <a:r>
              <a:rPr lang="ar-JO" b="1" dirty="0"/>
              <a:t>المتأخرة )</a:t>
            </a:r>
            <a:r>
              <a:rPr lang="ar-JO" dirty="0"/>
              <a:t/>
            </a:r>
            <a:br>
              <a:rPr lang="ar-JO" dirty="0"/>
            </a:br>
            <a:r>
              <a:rPr lang="ar-JO" b="1" dirty="0"/>
              <a:t>و. التقارير الإحصائية من حركة الاستعارة</a:t>
            </a:r>
            <a:r>
              <a:rPr lang="ar-JO" dirty="0"/>
              <a:t/>
            </a:r>
            <a:br>
              <a:rPr lang="ar-JO" dirty="0"/>
            </a:br>
            <a:r>
              <a:rPr lang="ar-JO" b="1" dirty="0"/>
              <a:t>وبما أن نظام السيطرة على الإعارة يتعامل مع كم كبير من المعلومات التي تحتاج إلى التدقيق والمتابعة فإن نظام </a:t>
            </a:r>
            <a:r>
              <a:rPr lang="en-US" b="1" dirty="0"/>
              <a:t>Barcode </a:t>
            </a:r>
            <a:r>
              <a:rPr lang="ar-JO" b="1" dirty="0"/>
              <a:t>من أفضل الوسائل والطرق المعتمدة على حركة المواد المسترجعة وربطها مع المستعيرين (</a:t>
            </a:r>
            <a:r>
              <a:rPr lang="en-US" b="1" dirty="0"/>
              <a:t>heck-in-check-out). </a:t>
            </a:r>
            <a:r>
              <a:rPr lang="ar-JO" b="1" dirty="0"/>
              <a:t>حيث تستعمل المساحات الضوئية </a:t>
            </a:r>
            <a:r>
              <a:rPr lang="en-US" b="1" dirty="0"/>
              <a:t>Scanner </a:t>
            </a:r>
            <a:r>
              <a:rPr lang="ar-JO" b="1" dirty="0"/>
              <a:t>للتعرف على هوية المستعير والكتاب المستعار في هذا الأجزاء حيث يتم الحفرت على </a:t>
            </a:r>
            <a:r>
              <a:rPr lang="en-US" b="1" dirty="0"/>
              <a:t>date-due (</a:t>
            </a:r>
            <a:r>
              <a:rPr lang="ar-JO" b="1" dirty="0"/>
              <a:t>تاريخ إرجاع الكتاب) ومن الشخص المستعير وعدد الكتب المستعاره وتاريخ الإرجاع وهل هنالك كتب </a:t>
            </a:r>
            <a:r>
              <a:rPr lang="en-US" b="1" dirty="0"/>
              <a:t>overdue </a:t>
            </a:r>
            <a:r>
              <a:rPr lang="ar-JO" b="1" dirty="0"/>
              <a:t>وهكذا. وهذه الطريقة هي من أسهل الطرق وأكثرها دقة وأسرعها حيث ألغت الكثير من الخطوات اليدوية وكثرة التدقيق وكتابة البطاقات وترتيبها حسب أسماء المستعيرين وحسب فترات إعارة الكتب والكتب المفقودة والكتب </a:t>
            </a:r>
            <a:r>
              <a:rPr lang="en-US" b="1" dirty="0"/>
              <a:t>overdue </a:t>
            </a:r>
            <a:r>
              <a:rPr lang="ar-JO" b="1" dirty="0"/>
              <a:t>وغيرها…</a:t>
            </a:r>
            <a:r>
              <a:rPr lang="ar-JO" dirty="0"/>
              <a:t/>
            </a:r>
            <a:br>
              <a:rPr lang="ar-JO" dirty="0"/>
            </a:b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763073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JO" b="1" dirty="0"/>
              <a:t>وإن أسهل طرق ونظم السيطرة على الإعارة هو إنشاء ملف يضم المعلومات التالية: المادة المستعارة/ اسم المستعير/ تاريخ الإرجاع/ تاريخ الاستعارة.</a:t>
            </a:r>
            <a:r>
              <a:rPr lang="ar-JO" dirty="0"/>
              <a:t/>
            </a:r>
            <a:br>
              <a:rPr lang="ar-JO" dirty="0"/>
            </a:br>
            <a:r>
              <a:rPr lang="ar-JO" b="1" dirty="0"/>
              <a:t>اسم المستعير</a:t>
            </a:r>
            <a:r>
              <a:rPr lang="ar-JO" dirty="0"/>
              <a:t/>
            </a:r>
            <a:br>
              <a:rPr lang="ar-JO" dirty="0"/>
            </a:br>
            <a:r>
              <a:rPr lang="ar-JO" b="1" dirty="0"/>
              <a:t>مؤلف الكتاب (اسمه)</a:t>
            </a:r>
            <a:r>
              <a:rPr lang="ar-JO" dirty="0"/>
              <a:t/>
            </a:r>
            <a:br>
              <a:rPr lang="ar-JO" dirty="0"/>
            </a:br>
            <a:r>
              <a:rPr lang="ar-JO" b="1" dirty="0"/>
              <a:t>رقم تصنيف الكتاب /15</a:t>
            </a:r>
            <a:r>
              <a:rPr lang="en-US" b="1" dirty="0"/>
              <a:t>BN </a:t>
            </a:r>
            <a:r>
              <a:rPr lang="ar-JO" b="1" dirty="0"/>
              <a:t>حسب النظام المتبع في المكتبة</a:t>
            </a:r>
            <a:r>
              <a:rPr lang="ar-JO" dirty="0"/>
              <a:t/>
            </a:r>
            <a:br>
              <a:rPr lang="ar-JO" dirty="0"/>
            </a:br>
            <a:r>
              <a:rPr lang="ar-JO" b="1" dirty="0"/>
              <a:t>تاريخ الاستعارة ( يوم / شهر/ سنة)</a:t>
            </a:r>
            <a:r>
              <a:rPr lang="ar-JO" dirty="0"/>
              <a:t/>
            </a:r>
            <a:br>
              <a:rPr lang="ar-JO" dirty="0"/>
            </a:br>
            <a:r>
              <a:rPr lang="ar-JO" b="1" dirty="0"/>
              <a:t>تاريخ الإرجاع (يوم / شهر / سنة)</a:t>
            </a:r>
            <a:r>
              <a:rPr lang="ar-JO" dirty="0"/>
              <a:t/>
            </a:r>
            <a:br>
              <a:rPr lang="ar-JO" dirty="0"/>
            </a:br>
            <a:r>
              <a:rPr lang="ar-JO" b="1" dirty="0"/>
              <a:t>ويمكن أن تزيد في التفاصيل حسب الحاجة وحجم المكتبة ويمكن إعداد ملف تتركز فيه الحقول أعلاه مع عنوان الكتاب أيضاً ويدعم النظام كشافات مختلفة ] تحمل معلومات من :كشاف المستعيرين /كشاف العناوين/ كشاف مؤلفي الكتب[ .</a:t>
            </a:r>
            <a:endParaRPr lang="ar-JO" dirty="0"/>
          </a:p>
          <a:p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3763269455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</Words>
  <Application>Microsoft Office PowerPoint</Application>
  <PresentationFormat>عرض على الشاشة (3:4)‏</PresentationFormat>
  <Paragraphs>7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سمة Office</vt:lpstr>
      <vt:lpstr>حوســـبة الإعـــــارة Computerized Circulation 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حوســـبة الإعـــــارة Computerized Circulation </dc:title>
  <dc:creator>gega</dc:creator>
  <cp:lastModifiedBy>gega</cp:lastModifiedBy>
  <cp:revision>1</cp:revision>
  <dcterms:created xsi:type="dcterms:W3CDTF">2019-12-20T13:54:43Z</dcterms:created>
  <dcterms:modified xsi:type="dcterms:W3CDTF">2019-12-20T13:59:41Z</dcterms:modified>
</cp:coreProperties>
</file>